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1" autoAdjust="0"/>
    <p:restoredTop sz="94737" autoAdjust="0"/>
  </p:normalViewPr>
  <p:slideViewPr>
    <p:cSldViewPr>
      <p:cViewPr varScale="1">
        <p:scale>
          <a:sx n="70" d="100"/>
          <a:sy n="70" d="100"/>
        </p:scale>
        <p:origin x="-138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0628F7-5DF7-40A5-B6D4-21B4238B74B2}"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59B22-505E-49EE-B1B4-C69FE553B008}" type="slidenum">
              <a:rPr lang="en-US" smtClean="0"/>
              <a:t>‹#›</a:t>
            </a:fld>
            <a:endParaRPr lang="en-US"/>
          </a:p>
        </p:txBody>
      </p:sp>
    </p:spTree>
    <p:extLst>
      <p:ext uri="{BB962C8B-B14F-4D97-AF65-F5344CB8AC3E}">
        <p14:creationId xmlns:p14="http://schemas.microsoft.com/office/powerpoint/2010/main" val="127466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628F7-5DF7-40A5-B6D4-21B4238B74B2}"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59B22-505E-49EE-B1B4-C69FE553B008}" type="slidenum">
              <a:rPr lang="en-US" smtClean="0"/>
              <a:t>‹#›</a:t>
            </a:fld>
            <a:endParaRPr lang="en-US"/>
          </a:p>
        </p:txBody>
      </p:sp>
    </p:spTree>
    <p:extLst>
      <p:ext uri="{BB962C8B-B14F-4D97-AF65-F5344CB8AC3E}">
        <p14:creationId xmlns:p14="http://schemas.microsoft.com/office/powerpoint/2010/main" val="165284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628F7-5DF7-40A5-B6D4-21B4238B74B2}"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59B22-505E-49EE-B1B4-C69FE553B008}" type="slidenum">
              <a:rPr lang="en-US" smtClean="0"/>
              <a:t>‹#›</a:t>
            </a:fld>
            <a:endParaRPr lang="en-US"/>
          </a:p>
        </p:txBody>
      </p:sp>
    </p:spTree>
    <p:extLst>
      <p:ext uri="{BB962C8B-B14F-4D97-AF65-F5344CB8AC3E}">
        <p14:creationId xmlns:p14="http://schemas.microsoft.com/office/powerpoint/2010/main" val="60890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0628F7-5DF7-40A5-B6D4-21B4238B74B2}"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59B22-505E-49EE-B1B4-C69FE553B008}" type="slidenum">
              <a:rPr lang="en-US" smtClean="0"/>
              <a:t>‹#›</a:t>
            </a:fld>
            <a:endParaRPr lang="en-US"/>
          </a:p>
        </p:txBody>
      </p:sp>
    </p:spTree>
    <p:extLst>
      <p:ext uri="{BB962C8B-B14F-4D97-AF65-F5344CB8AC3E}">
        <p14:creationId xmlns:p14="http://schemas.microsoft.com/office/powerpoint/2010/main" val="302972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0628F7-5DF7-40A5-B6D4-21B4238B74B2}"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59B22-505E-49EE-B1B4-C69FE553B008}" type="slidenum">
              <a:rPr lang="en-US" smtClean="0"/>
              <a:t>‹#›</a:t>
            </a:fld>
            <a:endParaRPr lang="en-US"/>
          </a:p>
        </p:txBody>
      </p:sp>
    </p:spTree>
    <p:extLst>
      <p:ext uri="{BB962C8B-B14F-4D97-AF65-F5344CB8AC3E}">
        <p14:creationId xmlns:p14="http://schemas.microsoft.com/office/powerpoint/2010/main" val="974294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0628F7-5DF7-40A5-B6D4-21B4238B74B2}"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59B22-505E-49EE-B1B4-C69FE553B008}" type="slidenum">
              <a:rPr lang="en-US" smtClean="0"/>
              <a:t>‹#›</a:t>
            </a:fld>
            <a:endParaRPr lang="en-US"/>
          </a:p>
        </p:txBody>
      </p:sp>
    </p:spTree>
    <p:extLst>
      <p:ext uri="{BB962C8B-B14F-4D97-AF65-F5344CB8AC3E}">
        <p14:creationId xmlns:p14="http://schemas.microsoft.com/office/powerpoint/2010/main" val="732882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0628F7-5DF7-40A5-B6D4-21B4238B74B2}" type="datetimeFigureOut">
              <a:rPr lang="en-US" smtClean="0"/>
              <a:t>10/1/2015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59B22-505E-49EE-B1B4-C69FE553B008}" type="slidenum">
              <a:rPr lang="en-US" smtClean="0"/>
              <a:t>‹#›</a:t>
            </a:fld>
            <a:endParaRPr lang="en-US"/>
          </a:p>
        </p:txBody>
      </p:sp>
    </p:spTree>
    <p:extLst>
      <p:ext uri="{BB962C8B-B14F-4D97-AF65-F5344CB8AC3E}">
        <p14:creationId xmlns:p14="http://schemas.microsoft.com/office/powerpoint/2010/main" val="348869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0628F7-5DF7-40A5-B6D4-21B4238B74B2}" type="datetimeFigureOut">
              <a:rPr lang="en-US" smtClean="0"/>
              <a:t>10/1/2015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59B22-505E-49EE-B1B4-C69FE553B008}" type="slidenum">
              <a:rPr lang="en-US" smtClean="0"/>
              <a:t>‹#›</a:t>
            </a:fld>
            <a:endParaRPr lang="en-US"/>
          </a:p>
        </p:txBody>
      </p:sp>
    </p:spTree>
    <p:extLst>
      <p:ext uri="{BB962C8B-B14F-4D97-AF65-F5344CB8AC3E}">
        <p14:creationId xmlns:p14="http://schemas.microsoft.com/office/powerpoint/2010/main" val="3068413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0628F7-5DF7-40A5-B6D4-21B4238B74B2}" type="datetimeFigureOut">
              <a:rPr lang="en-US" smtClean="0"/>
              <a:t>10/1/2015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59B22-505E-49EE-B1B4-C69FE553B008}" type="slidenum">
              <a:rPr lang="en-US" smtClean="0"/>
              <a:t>‹#›</a:t>
            </a:fld>
            <a:endParaRPr lang="en-US"/>
          </a:p>
        </p:txBody>
      </p:sp>
    </p:spTree>
    <p:extLst>
      <p:ext uri="{BB962C8B-B14F-4D97-AF65-F5344CB8AC3E}">
        <p14:creationId xmlns:p14="http://schemas.microsoft.com/office/powerpoint/2010/main" val="3537180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628F7-5DF7-40A5-B6D4-21B4238B74B2}"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59B22-505E-49EE-B1B4-C69FE553B008}" type="slidenum">
              <a:rPr lang="en-US" smtClean="0"/>
              <a:t>‹#›</a:t>
            </a:fld>
            <a:endParaRPr lang="en-US"/>
          </a:p>
        </p:txBody>
      </p:sp>
    </p:spTree>
    <p:extLst>
      <p:ext uri="{BB962C8B-B14F-4D97-AF65-F5344CB8AC3E}">
        <p14:creationId xmlns:p14="http://schemas.microsoft.com/office/powerpoint/2010/main" val="387047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0628F7-5DF7-40A5-B6D4-21B4238B74B2}"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59B22-505E-49EE-B1B4-C69FE553B008}" type="slidenum">
              <a:rPr lang="en-US" smtClean="0"/>
              <a:t>‹#›</a:t>
            </a:fld>
            <a:endParaRPr lang="en-US"/>
          </a:p>
        </p:txBody>
      </p:sp>
    </p:spTree>
    <p:extLst>
      <p:ext uri="{BB962C8B-B14F-4D97-AF65-F5344CB8AC3E}">
        <p14:creationId xmlns:p14="http://schemas.microsoft.com/office/powerpoint/2010/main" val="328558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0628F7-5DF7-40A5-B6D4-21B4238B74B2}" type="datetimeFigureOut">
              <a:rPr lang="en-US" smtClean="0"/>
              <a:t>10/1/2015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59B22-505E-49EE-B1B4-C69FE553B008}" type="slidenum">
              <a:rPr lang="en-US" smtClean="0"/>
              <a:t>‹#›</a:t>
            </a:fld>
            <a:endParaRPr lang="en-US"/>
          </a:p>
        </p:txBody>
      </p:sp>
    </p:spTree>
    <p:extLst>
      <p:ext uri="{BB962C8B-B14F-4D97-AF65-F5344CB8AC3E}">
        <p14:creationId xmlns:p14="http://schemas.microsoft.com/office/powerpoint/2010/main" val="28869718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William Shakespeare's </a:t>
            </a:r>
            <a:r>
              <a:rPr lang="en-US" i="1" dirty="0" smtClean="0"/>
              <a:t>Twelfth Night</a:t>
            </a:r>
            <a:endParaRPr lang="en-US" dirty="0"/>
          </a:p>
        </p:txBody>
      </p:sp>
      <p:sp>
        <p:nvSpPr>
          <p:cNvPr id="3" name="Subtitle 2"/>
          <p:cNvSpPr>
            <a:spLocks noGrp="1"/>
          </p:cNvSpPr>
          <p:nvPr>
            <p:ph type="subTitle" idx="1"/>
          </p:nvPr>
        </p:nvSpPr>
        <p:spPr/>
        <p:txBody>
          <a:bodyPr/>
          <a:lstStyle/>
          <a:p>
            <a:r>
              <a:rPr lang="en-US" dirty="0" smtClean="0"/>
              <a:t>A Truly Remarkable and Interactive Introduction by Mr. Haflin</a:t>
            </a:r>
            <a:endParaRPr lang="en-US" dirty="0"/>
          </a:p>
        </p:txBody>
      </p:sp>
    </p:spTree>
    <p:extLst>
      <p:ext uri="{BB962C8B-B14F-4D97-AF65-F5344CB8AC3E}">
        <p14:creationId xmlns:p14="http://schemas.microsoft.com/office/powerpoint/2010/main" val="18971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5897563"/>
          </a:xfrm>
        </p:spPr>
        <p:txBody>
          <a:bodyPr>
            <a:normAutofit/>
          </a:bodyPr>
          <a:lstStyle/>
          <a:p>
            <a:pPr marL="0" indent="0">
              <a:buNone/>
            </a:pPr>
            <a:r>
              <a:rPr lang="en-US" dirty="0" smtClean="0"/>
              <a:t>Close Reading:</a:t>
            </a:r>
          </a:p>
          <a:p>
            <a:pPr marL="0" indent="0">
              <a:buNone/>
            </a:pPr>
            <a:r>
              <a:rPr lang="en-US" dirty="0" err="1" smtClean="0"/>
              <a:t>Orsino</a:t>
            </a:r>
            <a:r>
              <a:rPr lang="en-US" dirty="0" smtClean="0"/>
              <a:t>: (To Music Playing)</a:t>
            </a:r>
          </a:p>
          <a:p>
            <a:pPr marL="0" indent="0">
              <a:buNone/>
            </a:pPr>
            <a:r>
              <a:rPr lang="en-US" dirty="0"/>
              <a:t>	</a:t>
            </a:r>
            <a:r>
              <a:rPr lang="en-US" dirty="0" smtClean="0"/>
              <a:t>If music be the food of love, play on,</a:t>
            </a:r>
          </a:p>
          <a:p>
            <a:pPr marL="0" indent="0">
              <a:buNone/>
            </a:pPr>
            <a:r>
              <a:rPr lang="en-US" dirty="0"/>
              <a:t>	</a:t>
            </a:r>
            <a:r>
              <a:rPr lang="en-US" dirty="0" smtClean="0"/>
              <a:t>Give me excess of it that, surfeiting,</a:t>
            </a:r>
          </a:p>
          <a:p>
            <a:pPr marL="0" indent="0">
              <a:buNone/>
            </a:pPr>
            <a:r>
              <a:rPr lang="en-US" dirty="0" smtClean="0"/>
              <a:t>	The appetite may sicken and so die.</a:t>
            </a:r>
          </a:p>
          <a:p>
            <a:pPr marL="0" indent="0">
              <a:buNone/>
            </a:pPr>
            <a:r>
              <a:rPr lang="en-US" dirty="0" smtClean="0"/>
              <a:t>	That strain again, it had a dying fall.</a:t>
            </a:r>
          </a:p>
          <a:p>
            <a:pPr marL="0" indent="0">
              <a:buNone/>
            </a:pPr>
            <a:r>
              <a:rPr lang="en-US" dirty="0" smtClean="0"/>
              <a:t>	O, it came o’er my ear like the sweet sound</a:t>
            </a:r>
          </a:p>
          <a:p>
            <a:pPr marL="0" indent="0">
              <a:buNone/>
            </a:pPr>
            <a:r>
              <a:rPr lang="en-US" dirty="0" smtClean="0"/>
              <a:t>	That breathes upon a bank of violets, </a:t>
            </a:r>
          </a:p>
          <a:p>
            <a:pPr marL="0" indent="0">
              <a:buNone/>
            </a:pPr>
            <a:r>
              <a:rPr lang="en-US" dirty="0" smtClean="0"/>
              <a:t>	Stealing and giving </a:t>
            </a:r>
            <a:r>
              <a:rPr lang="en-US" dirty="0" err="1" smtClean="0"/>
              <a:t>odour</a:t>
            </a:r>
            <a:r>
              <a:rPr lang="en-US" dirty="0" smtClean="0"/>
              <a:t>.  Enough, no more,</a:t>
            </a:r>
          </a:p>
          <a:p>
            <a:pPr marL="0" indent="0">
              <a:buNone/>
            </a:pPr>
            <a:r>
              <a:rPr lang="en-US" dirty="0"/>
              <a:t>	</a:t>
            </a:r>
            <a:r>
              <a:rPr lang="en-US" dirty="0" err="1" smtClean="0"/>
              <a:t>‘Tis</a:t>
            </a:r>
            <a:r>
              <a:rPr lang="en-US" dirty="0" smtClean="0"/>
              <a:t> not so sweet now as it was before. (1-8)</a:t>
            </a:r>
          </a:p>
        </p:txBody>
      </p:sp>
    </p:spTree>
    <p:extLst>
      <p:ext uri="{BB962C8B-B14F-4D97-AF65-F5344CB8AC3E}">
        <p14:creationId xmlns:p14="http://schemas.microsoft.com/office/powerpoint/2010/main" val="3096525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marL="0" indent="0">
              <a:buNone/>
            </a:pPr>
            <a:r>
              <a:rPr lang="en-US" dirty="0" err="1" smtClean="0"/>
              <a:t>Orsino</a:t>
            </a:r>
            <a:r>
              <a:rPr lang="en-US" dirty="0" smtClean="0"/>
              <a:t>, Cont’d:</a:t>
            </a:r>
          </a:p>
          <a:p>
            <a:pPr marL="0" indent="0">
              <a:buNone/>
            </a:pPr>
            <a:r>
              <a:rPr lang="en-US" dirty="0"/>
              <a:t>	</a:t>
            </a:r>
            <a:r>
              <a:rPr lang="en-US" dirty="0" smtClean="0"/>
              <a:t>O Spirit of love, how quick and fresh art thou</a:t>
            </a:r>
          </a:p>
          <a:p>
            <a:pPr marL="0" indent="0">
              <a:buNone/>
            </a:pPr>
            <a:r>
              <a:rPr lang="en-US" dirty="0" smtClean="0"/>
              <a:t>	That, notwithstanding thy capacity</a:t>
            </a:r>
          </a:p>
          <a:p>
            <a:pPr marL="0" indent="0">
              <a:buNone/>
            </a:pPr>
            <a:r>
              <a:rPr lang="en-US" dirty="0" smtClean="0"/>
              <a:t>	</a:t>
            </a:r>
            <a:r>
              <a:rPr lang="en-US" dirty="0" err="1" smtClean="0"/>
              <a:t>Receiveth</a:t>
            </a:r>
            <a:r>
              <a:rPr lang="en-US" dirty="0" smtClean="0"/>
              <a:t> as the sea, naught enters there,</a:t>
            </a:r>
          </a:p>
          <a:p>
            <a:pPr marL="0" indent="0">
              <a:buNone/>
            </a:pPr>
            <a:r>
              <a:rPr lang="en-US" dirty="0" smtClean="0"/>
              <a:t>	Of what validity and pitch so </a:t>
            </a:r>
            <a:r>
              <a:rPr lang="en-US" dirty="0" err="1" smtClean="0"/>
              <a:t>e’er</a:t>
            </a:r>
            <a:r>
              <a:rPr lang="en-US" dirty="0" smtClean="0"/>
              <a:t>,</a:t>
            </a:r>
          </a:p>
          <a:p>
            <a:pPr marL="0" indent="0">
              <a:buNone/>
            </a:pPr>
            <a:r>
              <a:rPr lang="en-US" dirty="0"/>
              <a:t>	</a:t>
            </a:r>
            <a:r>
              <a:rPr lang="en-US" dirty="0" smtClean="0"/>
              <a:t>But falls into abatement and low price</a:t>
            </a:r>
          </a:p>
          <a:p>
            <a:pPr marL="0" indent="0">
              <a:buNone/>
            </a:pPr>
            <a:r>
              <a:rPr lang="en-US" dirty="0"/>
              <a:t>	</a:t>
            </a:r>
            <a:r>
              <a:rPr lang="en-US" dirty="0" smtClean="0"/>
              <a:t>Even in a minute! So full of shapes is fancy</a:t>
            </a:r>
          </a:p>
          <a:p>
            <a:pPr marL="0" indent="0">
              <a:buNone/>
            </a:pPr>
            <a:r>
              <a:rPr lang="en-US" dirty="0"/>
              <a:t>	</a:t>
            </a:r>
            <a:r>
              <a:rPr lang="en-US" dirty="0" smtClean="0"/>
              <a:t>That it alone is high fantastical.</a:t>
            </a:r>
          </a:p>
          <a:p>
            <a:pPr marL="0" indent="0">
              <a:buNone/>
            </a:pPr>
            <a:r>
              <a:rPr lang="en-US" dirty="0" smtClean="0"/>
              <a:t>Curio: Will you go hunt, my lord? </a:t>
            </a:r>
            <a:r>
              <a:rPr lang="en-US" smtClean="0"/>
              <a:t>(I.i.16)</a:t>
            </a:r>
            <a:endParaRPr lang="en-US" dirty="0" smtClean="0"/>
          </a:p>
          <a:p>
            <a:pPr marL="0" indent="0">
              <a:buNone/>
            </a:pPr>
            <a:endParaRPr lang="en-US" dirty="0"/>
          </a:p>
        </p:txBody>
      </p:sp>
    </p:spTree>
    <p:extLst>
      <p:ext uri="{BB962C8B-B14F-4D97-AF65-F5344CB8AC3E}">
        <p14:creationId xmlns:p14="http://schemas.microsoft.com/office/powerpoint/2010/main" val="242037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lstStyle/>
          <a:p>
            <a:r>
              <a:rPr lang="en-US" dirty="0" smtClean="0"/>
              <a:t>What are some characteristics of the Shakespearean Comedy? (2 mins)</a:t>
            </a:r>
          </a:p>
          <a:p>
            <a:pPr lvl="1"/>
            <a:r>
              <a:rPr lang="en-US" dirty="0" smtClean="0"/>
              <a:t>The main action concerns </a:t>
            </a:r>
            <a:r>
              <a:rPr lang="en-US" b="1" dirty="0" smtClean="0"/>
              <a:t>LOVE</a:t>
            </a:r>
            <a:endParaRPr lang="en-US" dirty="0" smtClean="0"/>
          </a:p>
          <a:p>
            <a:pPr lvl="1"/>
            <a:r>
              <a:rPr lang="en-US" dirty="0" smtClean="0"/>
              <a:t>Would-be lovers must </a:t>
            </a:r>
            <a:r>
              <a:rPr lang="en-US" b="1" dirty="0" smtClean="0"/>
              <a:t>overcome obstacles</a:t>
            </a:r>
            <a:endParaRPr lang="en-US" dirty="0" smtClean="0"/>
          </a:p>
          <a:p>
            <a:pPr lvl="1"/>
            <a:r>
              <a:rPr lang="en-US" dirty="0" smtClean="0"/>
              <a:t>Deus Ex Machina— “God from Machine”</a:t>
            </a:r>
          </a:p>
          <a:p>
            <a:pPr lvl="1"/>
            <a:r>
              <a:rPr lang="en-US" dirty="0" smtClean="0"/>
              <a:t>Harmonious Union; there’s a wedding, and we’re all invited!</a:t>
            </a:r>
          </a:p>
          <a:p>
            <a:pPr lvl="1"/>
            <a:r>
              <a:rPr lang="en-US" dirty="0" smtClean="0"/>
              <a:t>Emphasis on </a:t>
            </a:r>
            <a:r>
              <a:rPr lang="en-US" b="1" dirty="0" smtClean="0"/>
              <a:t>SITUATIONS, NOT CHARACTERS</a:t>
            </a:r>
            <a:endParaRPr lang="en-US" dirty="0" smtClean="0"/>
          </a:p>
          <a:p>
            <a:pPr lvl="1"/>
            <a:endParaRPr lang="en-US" dirty="0"/>
          </a:p>
        </p:txBody>
      </p:sp>
    </p:spTree>
    <p:extLst>
      <p:ext uri="{BB962C8B-B14F-4D97-AF65-F5344CB8AC3E}">
        <p14:creationId xmlns:p14="http://schemas.microsoft.com/office/powerpoint/2010/main" val="4019950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Stock Characters in a Shakespearean Comedy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Youthful Lovers</a:t>
            </a:r>
          </a:p>
          <a:p>
            <a:r>
              <a:rPr lang="en-US" dirty="0" smtClean="0"/>
              <a:t>“Blocking Figures”</a:t>
            </a:r>
          </a:p>
          <a:p>
            <a:r>
              <a:rPr lang="en-US" dirty="0" smtClean="0"/>
              <a:t>Parent/</a:t>
            </a:r>
            <a:r>
              <a:rPr lang="en-US" dirty="0" err="1" smtClean="0"/>
              <a:t>Guardian</a:t>
            </a:r>
            <a:r>
              <a:rPr lang="en-US" dirty="0" err="1" smtClean="0">
                <a:sym typeface="Wingdings" panose="05000000000000000000" pitchFamily="2" charset="2"/>
              </a:rPr>
              <a:t>sometimes</a:t>
            </a:r>
            <a:r>
              <a:rPr lang="en-US" dirty="0" smtClean="0">
                <a:sym typeface="Wingdings" panose="05000000000000000000" pitchFamily="2" charset="2"/>
              </a:rPr>
              <a:t> creepily in love with their son/daughter</a:t>
            </a:r>
            <a:endParaRPr lang="en-US" dirty="0" smtClean="0"/>
          </a:p>
          <a:p>
            <a:r>
              <a:rPr lang="en-US" dirty="0" smtClean="0"/>
              <a:t>The Clever Servant (wicked, perhaps even </a:t>
            </a:r>
            <a:r>
              <a:rPr lang="en-US" dirty="0" err="1" smtClean="0"/>
              <a:t>MALevolent</a:t>
            </a:r>
            <a:r>
              <a:rPr lang="en-US" dirty="0" smtClean="0"/>
              <a:t>)</a:t>
            </a:r>
          </a:p>
          <a:p>
            <a:r>
              <a:rPr lang="en-US" dirty="0" smtClean="0"/>
              <a:t>The </a:t>
            </a:r>
            <a:r>
              <a:rPr lang="en-US" dirty="0" err="1" smtClean="0"/>
              <a:t>Fool</a:t>
            </a:r>
            <a:r>
              <a:rPr lang="en-US" dirty="0" err="1" smtClean="0">
                <a:sym typeface="Wingdings" panose="05000000000000000000" pitchFamily="2" charset="2"/>
              </a:rPr>
              <a:t>and</a:t>
            </a:r>
            <a:r>
              <a:rPr lang="en-US" dirty="0" smtClean="0">
                <a:sym typeface="Wingdings" panose="05000000000000000000" pitchFamily="2" charset="2"/>
              </a:rPr>
              <a:t> he’s not always wearing a hat</a:t>
            </a:r>
          </a:p>
          <a:p>
            <a:r>
              <a:rPr lang="en-US" dirty="0" smtClean="0">
                <a:sym typeface="Wingdings" panose="05000000000000000000" pitchFamily="2" charset="2"/>
              </a:rPr>
              <a:t>The braggart</a:t>
            </a:r>
          </a:p>
          <a:p>
            <a:r>
              <a:rPr lang="en-US" dirty="0" smtClean="0">
                <a:sym typeface="Wingdings" panose="05000000000000000000" pitchFamily="2" charset="2"/>
              </a:rPr>
              <a:t>Outlaws</a:t>
            </a:r>
          </a:p>
          <a:p>
            <a:r>
              <a:rPr lang="en-US" dirty="0" smtClean="0">
                <a:sym typeface="Wingdings" panose="05000000000000000000" pitchFamily="2" charset="2"/>
              </a:rPr>
              <a:t>Confidantes</a:t>
            </a:r>
          </a:p>
          <a:p>
            <a:r>
              <a:rPr lang="en-US" dirty="0" smtClean="0">
                <a:sym typeface="Wingdings" panose="05000000000000000000" pitchFamily="2" charset="2"/>
              </a:rPr>
              <a:t>Socially inferior helpers who aid their “superiors”</a:t>
            </a:r>
            <a:endParaRPr lang="en-US" dirty="0"/>
          </a:p>
        </p:txBody>
      </p:sp>
    </p:spTree>
    <p:extLst>
      <p:ext uri="{BB962C8B-B14F-4D97-AF65-F5344CB8AC3E}">
        <p14:creationId xmlns:p14="http://schemas.microsoft.com/office/powerpoint/2010/main" val="4046571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2"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 Context—What do you know about The Bard? (2 mins)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Shakespeare was writing for a late 16</a:t>
            </a:r>
            <a:r>
              <a:rPr lang="en-US" baseline="30000" dirty="0" smtClean="0"/>
              <a:t>th</a:t>
            </a:r>
            <a:r>
              <a:rPr lang="en-US" dirty="0" smtClean="0"/>
              <a:t>-Early 17</a:t>
            </a:r>
            <a:r>
              <a:rPr lang="en-US" baseline="30000" dirty="0" smtClean="0"/>
              <a:t>th</a:t>
            </a:r>
            <a:r>
              <a:rPr lang="en-US" dirty="0" smtClean="0"/>
              <a:t> century audience, whose sense of humor is not much different than our </a:t>
            </a:r>
            <a:r>
              <a:rPr lang="en-US" dirty="0" err="1" smtClean="0"/>
              <a:t>own</a:t>
            </a:r>
            <a:r>
              <a:rPr lang="en-US" dirty="0" err="1" smtClean="0">
                <a:sym typeface="Wingdings" panose="05000000000000000000" pitchFamily="2" charset="2"/>
              </a:rPr>
              <a:t>genitalia</a:t>
            </a:r>
            <a:r>
              <a:rPr lang="en-US" dirty="0" smtClean="0">
                <a:sym typeface="Wingdings" panose="05000000000000000000" pitchFamily="2" charset="2"/>
              </a:rPr>
              <a:t> jokes everywhere</a:t>
            </a:r>
            <a:endParaRPr lang="en-US" dirty="0" smtClean="0"/>
          </a:p>
          <a:p>
            <a:r>
              <a:rPr lang="en-US" dirty="0" smtClean="0"/>
              <a:t>Shakespeare competed with bear baiting, hangings, and mental asylums as forms of entertainment.  (I guess he’s not so boring after all. Or maybe every other option was closed, so the peasants dragged their ragged selves over to the Globe theater)</a:t>
            </a:r>
          </a:p>
          <a:p>
            <a:r>
              <a:rPr lang="en-US" dirty="0" smtClean="0"/>
              <a:t>All of the actors were men</a:t>
            </a:r>
            <a:r>
              <a:rPr lang="en-US" dirty="0" smtClean="0">
                <a:sym typeface="Wingdings" panose="05000000000000000000" pitchFamily="2" charset="2"/>
              </a:rPr>
              <a:t> The actor playing Viola is a boy playing a girl who disguises herself as a boy (yeah, riddle me that)</a:t>
            </a:r>
          </a:p>
          <a:p>
            <a:r>
              <a:rPr lang="en-US" dirty="0" smtClean="0">
                <a:sym typeface="Wingdings" panose="05000000000000000000" pitchFamily="2" charset="2"/>
              </a:rPr>
              <a:t>Also, Shakespeare died on his 52</a:t>
            </a:r>
            <a:r>
              <a:rPr lang="en-US" baseline="30000" dirty="0" smtClean="0">
                <a:sym typeface="Wingdings" panose="05000000000000000000" pitchFamily="2" charset="2"/>
              </a:rPr>
              <a:t>nd</a:t>
            </a:r>
            <a:r>
              <a:rPr lang="en-US" dirty="0" smtClean="0">
                <a:sym typeface="Wingdings" panose="05000000000000000000" pitchFamily="2" charset="2"/>
              </a:rPr>
              <a:t> birthday.  Bummer.</a:t>
            </a:r>
          </a:p>
        </p:txBody>
      </p:sp>
    </p:spTree>
    <p:extLst>
      <p:ext uri="{BB962C8B-B14F-4D97-AF65-F5344CB8AC3E}">
        <p14:creationId xmlns:p14="http://schemas.microsoft.com/office/powerpoint/2010/main" val="105235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Twelfth Night, or What You Will</a:t>
            </a:r>
            <a:endParaRPr lang="en-US" i="1" dirty="0"/>
          </a:p>
        </p:txBody>
      </p:sp>
      <p:sp>
        <p:nvSpPr>
          <p:cNvPr id="3" name="Content Placeholder 2"/>
          <p:cNvSpPr>
            <a:spLocks noGrp="1"/>
          </p:cNvSpPr>
          <p:nvPr>
            <p:ph idx="1"/>
          </p:nvPr>
        </p:nvSpPr>
        <p:spPr/>
        <p:txBody>
          <a:bodyPr>
            <a:normAutofit/>
          </a:bodyPr>
          <a:lstStyle/>
          <a:p>
            <a:r>
              <a:rPr lang="en-US" dirty="0" smtClean="0"/>
              <a:t>Appears in Billy </a:t>
            </a:r>
            <a:r>
              <a:rPr lang="en-US" dirty="0" err="1" smtClean="0"/>
              <a:t>Shakes’s</a:t>
            </a:r>
            <a:r>
              <a:rPr lang="en-US" dirty="0" smtClean="0"/>
              <a:t> “First Folio”, published in 1623</a:t>
            </a:r>
          </a:p>
          <a:p>
            <a:r>
              <a:rPr lang="en-US" dirty="0" smtClean="0"/>
              <a:t>“Twelfth Night” refers to the final night of Christmas Merrymaking, “the border of the celebration and the return to reality” (xiv).</a:t>
            </a:r>
          </a:p>
          <a:p>
            <a:r>
              <a:rPr lang="en-US" dirty="0" smtClean="0"/>
              <a:t>“What You Will” </a:t>
            </a:r>
            <a:r>
              <a:rPr lang="en-US" dirty="0" err="1" smtClean="0"/>
              <a:t>interpretations</a:t>
            </a:r>
            <a:r>
              <a:rPr lang="en-US" dirty="0" err="1" smtClean="0">
                <a:sym typeface="Wingdings" panose="05000000000000000000" pitchFamily="2" charset="2"/>
              </a:rPr>
              <a:t>whatever</a:t>
            </a:r>
            <a:r>
              <a:rPr lang="en-US" dirty="0" smtClean="0">
                <a:sym typeface="Wingdings" panose="05000000000000000000" pitchFamily="2" charset="2"/>
              </a:rPr>
              <a:t> happens, happens, whatever you want, or the sexual connotation of “will”.</a:t>
            </a:r>
            <a:endParaRPr lang="en-US" dirty="0"/>
          </a:p>
        </p:txBody>
      </p:sp>
    </p:spTree>
    <p:extLst>
      <p:ext uri="{BB962C8B-B14F-4D97-AF65-F5344CB8AC3E}">
        <p14:creationId xmlns:p14="http://schemas.microsoft.com/office/powerpoint/2010/main" val="192014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Twelfth Night Themes</a:t>
            </a:r>
            <a:endParaRPr lang="en-US" i="1" dirty="0"/>
          </a:p>
        </p:txBody>
      </p:sp>
      <p:sp>
        <p:nvSpPr>
          <p:cNvPr id="3" name="Content Placeholder 2"/>
          <p:cNvSpPr>
            <a:spLocks noGrp="1"/>
          </p:cNvSpPr>
          <p:nvPr>
            <p:ph idx="1"/>
          </p:nvPr>
        </p:nvSpPr>
        <p:spPr/>
        <p:txBody>
          <a:bodyPr/>
          <a:lstStyle/>
          <a:p>
            <a:r>
              <a:rPr lang="en-US" dirty="0" smtClean="0"/>
              <a:t>Unreliability of Language– Nietzsche, anyone?</a:t>
            </a:r>
          </a:p>
          <a:p>
            <a:r>
              <a:rPr lang="en-US" dirty="0" smtClean="0"/>
              <a:t>Identity is difficult to define (both self and others)</a:t>
            </a:r>
          </a:p>
          <a:p>
            <a:r>
              <a:rPr lang="en-US" dirty="0" smtClean="0"/>
              <a:t>Appearance vs. Reality</a:t>
            </a:r>
          </a:p>
          <a:p>
            <a:r>
              <a:rPr lang="en-US" dirty="0" smtClean="0"/>
              <a:t>People like to deceive themselves AND others</a:t>
            </a:r>
            <a:endParaRPr lang="en-US" dirty="0"/>
          </a:p>
          <a:p>
            <a:r>
              <a:rPr lang="en-US" dirty="0" smtClean="0"/>
              <a:t>The uncertainty of gender…WHICH LEADS US TO</a:t>
            </a:r>
          </a:p>
        </p:txBody>
      </p:sp>
    </p:spTree>
    <p:extLst>
      <p:ext uri="{BB962C8B-B14F-4D97-AF65-F5344CB8AC3E}">
        <p14:creationId xmlns:p14="http://schemas.microsoft.com/office/powerpoint/2010/main" val="281496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17">
                                          <p:stCondLst>
                                            <p:cond delay="0"/>
                                          </p:stCondLst>
                                        </p:cTn>
                                        <p:tgtEl>
                                          <p:spTgt spid="3">
                                            <p:txEl>
                                              <p:pRg st="0" end="0"/>
                                            </p:txEl>
                                          </p:spTgt>
                                        </p:tgtEl>
                                      </p:cBhvr>
                                    </p:animEffect>
                                    <p:anim calcmode="lin" valueType="num">
                                      <p:cBhvr>
                                        <p:cTn id="8" dur="683"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249"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249" tmFilter="0, 0; 0.125,0.2665; 0.25,0.4; 0.375,0.465; 0.5,0.5;  0.625,0.535; 0.75,0.6; 0.875,0.7335; 1,1">
                                          <p:stCondLst>
                                            <p:cond delay="249"/>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24" tmFilter="0, 0; 0.125,0.2665; 0.25,0.4; 0.375,0.465; 0.5,0.5;  0.625,0.535; 0.75,0.6; 0.875,0.7335; 1,1">
                                          <p:stCondLst>
                                            <p:cond delay="497"/>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62" tmFilter="0, 0; 0.125,0.2665; 0.25,0.4; 0.375,0.465; 0.5,0.5;  0.625,0.535; 0.75,0.6; 0.875,0.7335; 1,1">
                                          <p:stCondLst>
                                            <p:cond delay="621"/>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0">
                                          <p:stCondLst>
                                            <p:cond delay="244"/>
                                          </p:stCondLst>
                                        </p:cTn>
                                        <p:tgtEl>
                                          <p:spTgt spid="3">
                                            <p:txEl>
                                              <p:pRg st="0" end="0"/>
                                            </p:txEl>
                                          </p:spTgt>
                                        </p:tgtEl>
                                      </p:cBhvr>
                                      <p:to x="100000" y="60000"/>
                                    </p:animScale>
                                    <p:animScale>
                                      <p:cBhvr>
                                        <p:cTn id="14" dur="62" decel="50000">
                                          <p:stCondLst>
                                            <p:cond delay="254"/>
                                          </p:stCondLst>
                                        </p:cTn>
                                        <p:tgtEl>
                                          <p:spTgt spid="3">
                                            <p:txEl>
                                              <p:pRg st="0" end="0"/>
                                            </p:txEl>
                                          </p:spTgt>
                                        </p:tgtEl>
                                      </p:cBhvr>
                                      <p:to x="100000" y="100000"/>
                                    </p:animScale>
                                    <p:animScale>
                                      <p:cBhvr>
                                        <p:cTn id="15" dur="10">
                                          <p:stCondLst>
                                            <p:cond delay="492"/>
                                          </p:stCondLst>
                                        </p:cTn>
                                        <p:tgtEl>
                                          <p:spTgt spid="3">
                                            <p:txEl>
                                              <p:pRg st="0" end="0"/>
                                            </p:txEl>
                                          </p:spTgt>
                                        </p:tgtEl>
                                      </p:cBhvr>
                                      <p:to x="100000" y="80000"/>
                                    </p:animScale>
                                    <p:animScale>
                                      <p:cBhvr>
                                        <p:cTn id="16" dur="62" decel="50000">
                                          <p:stCondLst>
                                            <p:cond delay="502"/>
                                          </p:stCondLst>
                                        </p:cTn>
                                        <p:tgtEl>
                                          <p:spTgt spid="3">
                                            <p:txEl>
                                              <p:pRg st="0" end="0"/>
                                            </p:txEl>
                                          </p:spTgt>
                                        </p:tgtEl>
                                      </p:cBhvr>
                                      <p:to x="100000" y="100000"/>
                                    </p:animScale>
                                    <p:animScale>
                                      <p:cBhvr>
                                        <p:cTn id="17" dur="10">
                                          <p:stCondLst>
                                            <p:cond delay="616"/>
                                          </p:stCondLst>
                                        </p:cTn>
                                        <p:tgtEl>
                                          <p:spTgt spid="3">
                                            <p:txEl>
                                              <p:pRg st="0" end="0"/>
                                            </p:txEl>
                                          </p:spTgt>
                                        </p:tgtEl>
                                      </p:cBhvr>
                                      <p:to x="100000" y="90000"/>
                                    </p:animScale>
                                    <p:animScale>
                                      <p:cBhvr>
                                        <p:cTn id="18" dur="62" decel="50000">
                                          <p:stCondLst>
                                            <p:cond delay="625"/>
                                          </p:stCondLst>
                                        </p:cTn>
                                        <p:tgtEl>
                                          <p:spTgt spid="3">
                                            <p:txEl>
                                              <p:pRg st="0" end="0"/>
                                            </p:txEl>
                                          </p:spTgt>
                                        </p:tgtEl>
                                      </p:cBhvr>
                                      <p:to x="100000" y="100000"/>
                                    </p:animScale>
                                    <p:animScale>
                                      <p:cBhvr>
                                        <p:cTn id="19" dur="10">
                                          <p:stCondLst>
                                            <p:cond delay="678"/>
                                          </p:stCondLst>
                                        </p:cTn>
                                        <p:tgtEl>
                                          <p:spTgt spid="3">
                                            <p:txEl>
                                              <p:pRg st="0" end="0"/>
                                            </p:txEl>
                                          </p:spTgt>
                                        </p:tgtEl>
                                      </p:cBhvr>
                                      <p:to x="100000" y="95000"/>
                                    </p:animScale>
                                    <p:animScale>
                                      <p:cBhvr>
                                        <p:cTn id="20" dur="62" decel="50000">
                                          <p:stCondLst>
                                            <p:cond delay="688"/>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217">
                                          <p:stCondLst>
                                            <p:cond delay="0"/>
                                          </p:stCondLst>
                                        </p:cTn>
                                        <p:tgtEl>
                                          <p:spTgt spid="3">
                                            <p:txEl>
                                              <p:pRg st="1" end="1"/>
                                            </p:txEl>
                                          </p:spTgt>
                                        </p:tgtEl>
                                      </p:cBhvr>
                                    </p:animEffect>
                                    <p:anim calcmode="lin" valueType="num">
                                      <p:cBhvr>
                                        <p:cTn id="26" dur="683"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249"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249" tmFilter="0, 0; 0.125,0.2665; 0.25,0.4; 0.375,0.465; 0.5,0.5;  0.625,0.535; 0.75,0.6; 0.875,0.7335; 1,1">
                                          <p:stCondLst>
                                            <p:cond delay="249"/>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124" tmFilter="0, 0; 0.125,0.2665; 0.25,0.4; 0.375,0.465; 0.5,0.5;  0.625,0.535; 0.75,0.6; 0.875,0.7335; 1,1">
                                          <p:stCondLst>
                                            <p:cond delay="497"/>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62" tmFilter="0, 0; 0.125,0.2665; 0.25,0.4; 0.375,0.465; 0.5,0.5;  0.625,0.535; 0.75,0.6; 0.875,0.7335; 1,1">
                                          <p:stCondLst>
                                            <p:cond delay="621"/>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10">
                                          <p:stCondLst>
                                            <p:cond delay="244"/>
                                          </p:stCondLst>
                                        </p:cTn>
                                        <p:tgtEl>
                                          <p:spTgt spid="3">
                                            <p:txEl>
                                              <p:pRg st="1" end="1"/>
                                            </p:txEl>
                                          </p:spTgt>
                                        </p:tgtEl>
                                      </p:cBhvr>
                                      <p:to x="100000" y="60000"/>
                                    </p:animScale>
                                    <p:animScale>
                                      <p:cBhvr>
                                        <p:cTn id="32" dur="62" decel="50000">
                                          <p:stCondLst>
                                            <p:cond delay="254"/>
                                          </p:stCondLst>
                                        </p:cTn>
                                        <p:tgtEl>
                                          <p:spTgt spid="3">
                                            <p:txEl>
                                              <p:pRg st="1" end="1"/>
                                            </p:txEl>
                                          </p:spTgt>
                                        </p:tgtEl>
                                      </p:cBhvr>
                                      <p:to x="100000" y="100000"/>
                                    </p:animScale>
                                    <p:animScale>
                                      <p:cBhvr>
                                        <p:cTn id="33" dur="10">
                                          <p:stCondLst>
                                            <p:cond delay="492"/>
                                          </p:stCondLst>
                                        </p:cTn>
                                        <p:tgtEl>
                                          <p:spTgt spid="3">
                                            <p:txEl>
                                              <p:pRg st="1" end="1"/>
                                            </p:txEl>
                                          </p:spTgt>
                                        </p:tgtEl>
                                      </p:cBhvr>
                                      <p:to x="100000" y="80000"/>
                                    </p:animScale>
                                    <p:animScale>
                                      <p:cBhvr>
                                        <p:cTn id="34" dur="62" decel="50000">
                                          <p:stCondLst>
                                            <p:cond delay="502"/>
                                          </p:stCondLst>
                                        </p:cTn>
                                        <p:tgtEl>
                                          <p:spTgt spid="3">
                                            <p:txEl>
                                              <p:pRg st="1" end="1"/>
                                            </p:txEl>
                                          </p:spTgt>
                                        </p:tgtEl>
                                      </p:cBhvr>
                                      <p:to x="100000" y="100000"/>
                                    </p:animScale>
                                    <p:animScale>
                                      <p:cBhvr>
                                        <p:cTn id="35" dur="10">
                                          <p:stCondLst>
                                            <p:cond delay="616"/>
                                          </p:stCondLst>
                                        </p:cTn>
                                        <p:tgtEl>
                                          <p:spTgt spid="3">
                                            <p:txEl>
                                              <p:pRg st="1" end="1"/>
                                            </p:txEl>
                                          </p:spTgt>
                                        </p:tgtEl>
                                      </p:cBhvr>
                                      <p:to x="100000" y="90000"/>
                                    </p:animScale>
                                    <p:animScale>
                                      <p:cBhvr>
                                        <p:cTn id="36" dur="62" decel="50000">
                                          <p:stCondLst>
                                            <p:cond delay="625"/>
                                          </p:stCondLst>
                                        </p:cTn>
                                        <p:tgtEl>
                                          <p:spTgt spid="3">
                                            <p:txEl>
                                              <p:pRg st="1" end="1"/>
                                            </p:txEl>
                                          </p:spTgt>
                                        </p:tgtEl>
                                      </p:cBhvr>
                                      <p:to x="100000" y="100000"/>
                                    </p:animScale>
                                    <p:animScale>
                                      <p:cBhvr>
                                        <p:cTn id="37" dur="10">
                                          <p:stCondLst>
                                            <p:cond delay="678"/>
                                          </p:stCondLst>
                                        </p:cTn>
                                        <p:tgtEl>
                                          <p:spTgt spid="3">
                                            <p:txEl>
                                              <p:pRg st="1" end="1"/>
                                            </p:txEl>
                                          </p:spTgt>
                                        </p:tgtEl>
                                      </p:cBhvr>
                                      <p:to x="100000" y="95000"/>
                                    </p:animScale>
                                    <p:animScale>
                                      <p:cBhvr>
                                        <p:cTn id="38" dur="62" decel="50000">
                                          <p:stCondLst>
                                            <p:cond delay="688"/>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217">
                                          <p:stCondLst>
                                            <p:cond delay="0"/>
                                          </p:stCondLst>
                                        </p:cTn>
                                        <p:tgtEl>
                                          <p:spTgt spid="3">
                                            <p:txEl>
                                              <p:pRg st="2" end="2"/>
                                            </p:txEl>
                                          </p:spTgt>
                                        </p:tgtEl>
                                      </p:cBhvr>
                                    </p:animEffect>
                                    <p:anim calcmode="lin" valueType="num">
                                      <p:cBhvr>
                                        <p:cTn id="44" dur="683"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249"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249" tmFilter="0, 0; 0.125,0.2665; 0.25,0.4; 0.375,0.465; 0.5,0.5;  0.625,0.535; 0.75,0.6; 0.875,0.7335; 1,1">
                                          <p:stCondLst>
                                            <p:cond delay="249"/>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124" tmFilter="0, 0; 0.125,0.2665; 0.25,0.4; 0.375,0.465; 0.5,0.5;  0.625,0.535; 0.75,0.6; 0.875,0.7335; 1,1">
                                          <p:stCondLst>
                                            <p:cond delay="497"/>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62" tmFilter="0, 0; 0.125,0.2665; 0.25,0.4; 0.375,0.465; 0.5,0.5;  0.625,0.535; 0.75,0.6; 0.875,0.7335; 1,1">
                                          <p:stCondLst>
                                            <p:cond delay="621"/>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10">
                                          <p:stCondLst>
                                            <p:cond delay="244"/>
                                          </p:stCondLst>
                                        </p:cTn>
                                        <p:tgtEl>
                                          <p:spTgt spid="3">
                                            <p:txEl>
                                              <p:pRg st="2" end="2"/>
                                            </p:txEl>
                                          </p:spTgt>
                                        </p:tgtEl>
                                      </p:cBhvr>
                                      <p:to x="100000" y="60000"/>
                                    </p:animScale>
                                    <p:animScale>
                                      <p:cBhvr>
                                        <p:cTn id="50" dur="62" decel="50000">
                                          <p:stCondLst>
                                            <p:cond delay="254"/>
                                          </p:stCondLst>
                                        </p:cTn>
                                        <p:tgtEl>
                                          <p:spTgt spid="3">
                                            <p:txEl>
                                              <p:pRg st="2" end="2"/>
                                            </p:txEl>
                                          </p:spTgt>
                                        </p:tgtEl>
                                      </p:cBhvr>
                                      <p:to x="100000" y="100000"/>
                                    </p:animScale>
                                    <p:animScale>
                                      <p:cBhvr>
                                        <p:cTn id="51" dur="10">
                                          <p:stCondLst>
                                            <p:cond delay="492"/>
                                          </p:stCondLst>
                                        </p:cTn>
                                        <p:tgtEl>
                                          <p:spTgt spid="3">
                                            <p:txEl>
                                              <p:pRg st="2" end="2"/>
                                            </p:txEl>
                                          </p:spTgt>
                                        </p:tgtEl>
                                      </p:cBhvr>
                                      <p:to x="100000" y="80000"/>
                                    </p:animScale>
                                    <p:animScale>
                                      <p:cBhvr>
                                        <p:cTn id="52" dur="62" decel="50000">
                                          <p:stCondLst>
                                            <p:cond delay="502"/>
                                          </p:stCondLst>
                                        </p:cTn>
                                        <p:tgtEl>
                                          <p:spTgt spid="3">
                                            <p:txEl>
                                              <p:pRg st="2" end="2"/>
                                            </p:txEl>
                                          </p:spTgt>
                                        </p:tgtEl>
                                      </p:cBhvr>
                                      <p:to x="100000" y="100000"/>
                                    </p:animScale>
                                    <p:animScale>
                                      <p:cBhvr>
                                        <p:cTn id="53" dur="10">
                                          <p:stCondLst>
                                            <p:cond delay="616"/>
                                          </p:stCondLst>
                                        </p:cTn>
                                        <p:tgtEl>
                                          <p:spTgt spid="3">
                                            <p:txEl>
                                              <p:pRg st="2" end="2"/>
                                            </p:txEl>
                                          </p:spTgt>
                                        </p:tgtEl>
                                      </p:cBhvr>
                                      <p:to x="100000" y="90000"/>
                                    </p:animScale>
                                    <p:animScale>
                                      <p:cBhvr>
                                        <p:cTn id="54" dur="62" decel="50000">
                                          <p:stCondLst>
                                            <p:cond delay="625"/>
                                          </p:stCondLst>
                                        </p:cTn>
                                        <p:tgtEl>
                                          <p:spTgt spid="3">
                                            <p:txEl>
                                              <p:pRg st="2" end="2"/>
                                            </p:txEl>
                                          </p:spTgt>
                                        </p:tgtEl>
                                      </p:cBhvr>
                                      <p:to x="100000" y="100000"/>
                                    </p:animScale>
                                    <p:animScale>
                                      <p:cBhvr>
                                        <p:cTn id="55" dur="10">
                                          <p:stCondLst>
                                            <p:cond delay="678"/>
                                          </p:stCondLst>
                                        </p:cTn>
                                        <p:tgtEl>
                                          <p:spTgt spid="3">
                                            <p:txEl>
                                              <p:pRg st="2" end="2"/>
                                            </p:txEl>
                                          </p:spTgt>
                                        </p:tgtEl>
                                      </p:cBhvr>
                                      <p:to x="100000" y="95000"/>
                                    </p:animScale>
                                    <p:animScale>
                                      <p:cBhvr>
                                        <p:cTn id="56" dur="62" decel="50000">
                                          <p:stCondLst>
                                            <p:cond delay="688"/>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217">
                                          <p:stCondLst>
                                            <p:cond delay="0"/>
                                          </p:stCondLst>
                                        </p:cTn>
                                        <p:tgtEl>
                                          <p:spTgt spid="3">
                                            <p:txEl>
                                              <p:pRg st="3" end="3"/>
                                            </p:txEl>
                                          </p:spTgt>
                                        </p:tgtEl>
                                      </p:cBhvr>
                                    </p:animEffect>
                                    <p:anim calcmode="lin" valueType="num">
                                      <p:cBhvr>
                                        <p:cTn id="62" dur="683"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249"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249" tmFilter="0, 0; 0.125,0.2665; 0.25,0.4; 0.375,0.465; 0.5,0.5;  0.625,0.535; 0.75,0.6; 0.875,0.7335; 1,1">
                                          <p:stCondLst>
                                            <p:cond delay="249"/>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124" tmFilter="0, 0; 0.125,0.2665; 0.25,0.4; 0.375,0.465; 0.5,0.5;  0.625,0.535; 0.75,0.6; 0.875,0.7335; 1,1">
                                          <p:stCondLst>
                                            <p:cond delay="497"/>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62" tmFilter="0, 0; 0.125,0.2665; 0.25,0.4; 0.375,0.465; 0.5,0.5;  0.625,0.535; 0.75,0.6; 0.875,0.7335; 1,1">
                                          <p:stCondLst>
                                            <p:cond delay="621"/>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10">
                                          <p:stCondLst>
                                            <p:cond delay="244"/>
                                          </p:stCondLst>
                                        </p:cTn>
                                        <p:tgtEl>
                                          <p:spTgt spid="3">
                                            <p:txEl>
                                              <p:pRg st="3" end="3"/>
                                            </p:txEl>
                                          </p:spTgt>
                                        </p:tgtEl>
                                      </p:cBhvr>
                                      <p:to x="100000" y="60000"/>
                                    </p:animScale>
                                    <p:animScale>
                                      <p:cBhvr>
                                        <p:cTn id="68" dur="62" decel="50000">
                                          <p:stCondLst>
                                            <p:cond delay="254"/>
                                          </p:stCondLst>
                                        </p:cTn>
                                        <p:tgtEl>
                                          <p:spTgt spid="3">
                                            <p:txEl>
                                              <p:pRg st="3" end="3"/>
                                            </p:txEl>
                                          </p:spTgt>
                                        </p:tgtEl>
                                      </p:cBhvr>
                                      <p:to x="100000" y="100000"/>
                                    </p:animScale>
                                    <p:animScale>
                                      <p:cBhvr>
                                        <p:cTn id="69" dur="10">
                                          <p:stCondLst>
                                            <p:cond delay="492"/>
                                          </p:stCondLst>
                                        </p:cTn>
                                        <p:tgtEl>
                                          <p:spTgt spid="3">
                                            <p:txEl>
                                              <p:pRg st="3" end="3"/>
                                            </p:txEl>
                                          </p:spTgt>
                                        </p:tgtEl>
                                      </p:cBhvr>
                                      <p:to x="100000" y="80000"/>
                                    </p:animScale>
                                    <p:animScale>
                                      <p:cBhvr>
                                        <p:cTn id="70" dur="62" decel="50000">
                                          <p:stCondLst>
                                            <p:cond delay="502"/>
                                          </p:stCondLst>
                                        </p:cTn>
                                        <p:tgtEl>
                                          <p:spTgt spid="3">
                                            <p:txEl>
                                              <p:pRg st="3" end="3"/>
                                            </p:txEl>
                                          </p:spTgt>
                                        </p:tgtEl>
                                      </p:cBhvr>
                                      <p:to x="100000" y="100000"/>
                                    </p:animScale>
                                    <p:animScale>
                                      <p:cBhvr>
                                        <p:cTn id="71" dur="10">
                                          <p:stCondLst>
                                            <p:cond delay="616"/>
                                          </p:stCondLst>
                                        </p:cTn>
                                        <p:tgtEl>
                                          <p:spTgt spid="3">
                                            <p:txEl>
                                              <p:pRg st="3" end="3"/>
                                            </p:txEl>
                                          </p:spTgt>
                                        </p:tgtEl>
                                      </p:cBhvr>
                                      <p:to x="100000" y="90000"/>
                                    </p:animScale>
                                    <p:animScale>
                                      <p:cBhvr>
                                        <p:cTn id="72" dur="62" decel="50000">
                                          <p:stCondLst>
                                            <p:cond delay="625"/>
                                          </p:stCondLst>
                                        </p:cTn>
                                        <p:tgtEl>
                                          <p:spTgt spid="3">
                                            <p:txEl>
                                              <p:pRg st="3" end="3"/>
                                            </p:txEl>
                                          </p:spTgt>
                                        </p:tgtEl>
                                      </p:cBhvr>
                                      <p:to x="100000" y="100000"/>
                                    </p:animScale>
                                    <p:animScale>
                                      <p:cBhvr>
                                        <p:cTn id="73" dur="10">
                                          <p:stCondLst>
                                            <p:cond delay="678"/>
                                          </p:stCondLst>
                                        </p:cTn>
                                        <p:tgtEl>
                                          <p:spTgt spid="3">
                                            <p:txEl>
                                              <p:pRg st="3" end="3"/>
                                            </p:txEl>
                                          </p:spTgt>
                                        </p:tgtEl>
                                      </p:cBhvr>
                                      <p:to x="100000" y="95000"/>
                                    </p:animScale>
                                    <p:animScale>
                                      <p:cBhvr>
                                        <p:cTn id="74" dur="62" decel="50000">
                                          <p:stCondLst>
                                            <p:cond delay="688"/>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217">
                                          <p:stCondLst>
                                            <p:cond delay="0"/>
                                          </p:stCondLst>
                                        </p:cTn>
                                        <p:tgtEl>
                                          <p:spTgt spid="3">
                                            <p:txEl>
                                              <p:pRg st="4" end="4"/>
                                            </p:txEl>
                                          </p:spTgt>
                                        </p:tgtEl>
                                      </p:cBhvr>
                                    </p:animEffect>
                                    <p:anim calcmode="lin" valueType="num">
                                      <p:cBhvr>
                                        <p:cTn id="80" dur="683"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249"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249" tmFilter="0, 0; 0.125,0.2665; 0.25,0.4; 0.375,0.465; 0.5,0.5;  0.625,0.535; 0.75,0.6; 0.875,0.7335; 1,1">
                                          <p:stCondLst>
                                            <p:cond delay="249"/>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124" tmFilter="0, 0; 0.125,0.2665; 0.25,0.4; 0.375,0.465; 0.5,0.5;  0.625,0.535; 0.75,0.6; 0.875,0.7335; 1,1">
                                          <p:stCondLst>
                                            <p:cond delay="497"/>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62" tmFilter="0, 0; 0.125,0.2665; 0.25,0.4; 0.375,0.465; 0.5,0.5;  0.625,0.535; 0.75,0.6; 0.875,0.7335; 1,1">
                                          <p:stCondLst>
                                            <p:cond delay="621"/>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10">
                                          <p:stCondLst>
                                            <p:cond delay="244"/>
                                          </p:stCondLst>
                                        </p:cTn>
                                        <p:tgtEl>
                                          <p:spTgt spid="3">
                                            <p:txEl>
                                              <p:pRg st="4" end="4"/>
                                            </p:txEl>
                                          </p:spTgt>
                                        </p:tgtEl>
                                      </p:cBhvr>
                                      <p:to x="100000" y="60000"/>
                                    </p:animScale>
                                    <p:animScale>
                                      <p:cBhvr>
                                        <p:cTn id="86" dur="62" decel="50000">
                                          <p:stCondLst>
                                            <p:cond delay="254"/>
                                          </p:stCondLst>
                                        </p:cTn>
                                        <p:tgtEl>
                                          <p:spTgt spid="3">
                                            <p:txEl>
                                              <p:pRg st="4" end="4"/>
                                            </p:txEl>
                                          </p:spTgt>
                                        </p:tgtEl>
                                      </p:cBhvr>
                                      <p:to x="100000" y="100000"/>
                                    </p:animScale>
                                    <p:animScale>
                                      <p:cBhvr>
                                        <p:cTn id="87" dur="10">
                                          <p:stCondLst>
                                            <p:cond delay="492"/>
                                          </p:stCondLst>
                                        </p:cTn>
                                        <p:tgtEl>
                                          <p:spTgt spid="3">
                                            <p:txEl>
                                              <p:pRg st="4" end="4"/>
                                            </p:txEl>
                                          </p:spTgt>
                                        </p:tgtEl>
                                      </p:cBhvr>
                                      <p:to x="100000" y="80000"/>
                                    </p:animScale>
                                    <p:animScale>
                                      <p:cBhvr>
                                        <p:cTn id="88" dur="62" decel="50000">
                                          <p:stCondLst>
                                            <p:cond delay="502"/>
                                          </p:stCondLst>
                                        </p:cTn>
                                        <p:tgtEl>
                                          <p:spTgt spid="3">
                                            <p:txEl>
                                              <p:pRg st="4" end="4"/>
                                            </p:txEl>
                                          </p:spTgt>
                                        </p:tgtEl>
                                      </p:cBhvr>
                                      <p:to x="100000" y="100000"/>
                                    </p:animScale>
                                    <p:animScale>
                                      <p:cBhvr>
                                        <p:cTn id="89" dur="10">
                                          <p:stCondLst>
                                            <p:cond delay="616"/>
                                          </p:stCondLst>
                                        </p:cTn>
                                        <p:tgtEl>
                                          <p:spTgt spid="3">
                                            <p:txEl>
                                              <p:pRg st="4" end="4"/>
                                            </p:txEl>
                                          </p:spTgt>
                                        </p:tgtEl>
                                      </p:cBhvr>
                                      <p:to x="100000" y="90000"/>
                                    </p:animScale>
                                    <p:animScale>
                                      <p:cBhvr>
                                        <p:cTn id="90" dur="62" decel="50000">
                                          <p:stCondLst>
                                            <p:cond delay="625"/>
                                          </p:stCondLst>
                                        </p:cTn>
                                        <p:tgtEl>
                                          <p:spTgt spid="3">
                                            <p:txEl>
                                              <p:pRg st="4" end="4"/>
                                            </p:txEl>
                                          </p:spTgt>
                                        </p:tgtEl>
                                      </p:cBhvr>
                                      <p:to x="100000" y="100000"/>
                                    </p:animScale>
                                    <p:animScale>
                                      <p:cBhvr>
                                        <p:cTn id="91" dur="10">
                                          <p:stCondLst>
                                            <p:cond delay="678"/>
                                          </p:stCondLst>
                                        </p:cTn>
                                        <p:tgtEl>
                                          <p:spTgt spid="3">
                                            <p:txEl>
                                              <p:pRg st="4" end="4"/>
                                            </p:txEl>
                                          </p:spTgt>
                                        </p:tgtEl>
                                      </p:cBhvr>
                                      <p:to x="100000" y="95000"/>
                                    </p:animScale>
                                    <p:animScale>
                                      <p:cBhvr>
                                        <p:cTn id="92" dur="62" decel="50000">
                                          <p:stCondLst>
                                            <p:cond delay="688"/>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Satire in </a:t>
            </a:r>
            <a:r>
              <a:rPr lang="en-US" i="1" dirty="0" smtClean="0"/>
              <a:t>Twelfth Night</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Gender Roles and expectations</a:t>
            </a:r>
          </a:p>
          <a:p>
            <a:r>
              <a:rPr lang="en-US" dirty="0" smtClean="0"/>
              <a:t>These roles aren’t much different that what we experience in this country on a daily basis</a:t>
            </a:r>
          </a:p>
          <a:p>
            <a:r>
              <a:rPr lang="en-US" dirty="0" smtClean="0"/>
              <a:t>Women are weak, men are strong. Women are dependent, men are independent.  Women are soft, men are…well, you get the idea</a:t>
            </a:r>
          </a:p>
          <a:p>
            <a:r>
              <a:rPr lang="en-US" dirty="0" smtClean="0"/>
              <a:t>Laverne Cox </a:t>
            </a:r>
            <a:r>
              <a:rPr lang="en-US" dirty="0" smtClean="0">
                <a:sym typeface="Wingdings" panose="05000000000000000000" pitchFamily="2" charset="2"/>
              </a:rPr>
              <a:t></a:t>
            </a:r>
            <a:endParaRPr lang="en-US" dirty="0" smtClean="0"/>
          </a:p>
        </p:txBody>
      </p:sp>
      <p:pic>
        <p:nvPicPr>
          <p:cNvPr id="1026" name="Picture 2" descr="http://pixel.brit.co/wp-content/uploads/2015/04/laverne-co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295400"/>
            <a:ext cx="3621237" cy="5080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668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Satire in </a:t>
            </a:r>
            <a:r>
              <a:rPr lang="en-US" i="1" dirty="0" smtClean="0"/>
              <a:t>Twelfth Night</a:t>
            </a:r>
            <a:r>
              <a:rPr lang="en-US" dirty="0" smtClean="0"/>
              <a:t>, cont’d</a:t>
            </a:r>
            <a:endParaRPr lang="en-US" dirty="0"/>
          </a:p>
        </p:txBody>
      </p:sp>
      <p:sp>
        <p:nvSpPr>
          <p:cNvPr id="3" name="Content Placeholder 2"/>
          <p:cNvSpPr>
            <a:spLocks noGrp="1"/>
          </p:cNvSpPr>
          <p:nvPr>
            <p:ph sz="half" idx="1"/>
          </p:nvPr>
        </p:nvSpPr>
        <p:spPr/>
        <p:txBody>
          <a:bodyPr/>
          <a:lstStyle/>
          <a:p>
            <a:r>
              <a:rPr lang="en-US" dirty="0" smtClean="0"/>
              <a:t>Class struggle and expectations</a:t>
            </a:r>
          </a:p>
          <a:p>
            <a:r>
              <a:rPr lang="en-US" dirty="0" smtClean="0"/>
              <a:t>Turned on their head for comedic effect</a:t>
            </a:r>
            <a:endParaRPr lang="en-US" dirty="0"/>
          </a:p>
        </p:txBody>
      </p:sp>
      <p:pic>
        <p:nvPicPr>
          <p:cNvPr id="3074" name="Picture 2" descr="http://www.historytoday.com/sites/default/files/Elizabeth_I_(Armada_Portrai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6901" y="1524000"/>
            <a:ext cx="5072876"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061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Question—What is Love?</a:t>
            </a:r>
            <a:endParaRPr lang="en-US" dirty="0"/>
          </a:p>
        </p:txBody>
      </p:sp>
      <p:sp>
        <p:nvSpPr>
          <p:cNvPr id="6" name="Content Placeholder 5"/>
          <p:cNvSpPr>
            <a:spLocks noGrp="1"/>
          </p:cNvSpPr>
          <p:nvPr>
            <p:ph idx="1"/>
          </p:nvPr>
        </p:nvSpPr>
        <p:spPr/>
        <p:txBody>
          <a:bodyPr>
            <a:normAutofit lnSpcReduction="10000"/>
          </a:bodyPr>
          <a:lstStyle/>
          <a:p>
            <a:r>
              <a:rPr lang="en-US" dirty="0" smtClean="0"/>
              <a:t>Is love innate or socially constructed? </a:t>
            </a:r>
            <a:endParaRPr lang="en-US" dirty="0"/>
          </a:p>
          <a:p>
            <a:endParaRPr lang="en-US" dirty="0" smtClean="0"/>
          </a:p>
          <a:p>
            <a:r>
              <a:rPr lang="en-US" dirty="0" smtClean="0"/>
              <a:t>Now that we’ve solved that one (</a:t>
            </a:r>
            <a:r>
              <a:rPr lang="en-US" dirty="0" err="1" smtClean="0"/>
              <a:t>ish</a:t>
            </a:r>
            <a:r>
              <a:rPr lang="en-US" dirty="0" smtClean="0"/>
              <a:t>), how about this:  </a:t>
            </a:r>
            <a:r>
              <a:rPr lang="en-US" b="1" dirty="0" smtClean="0"/>
              <a:t>What are some reasons that people get married?</a:t>
            </a:r>
          </a:p>
          <a:p>
            <a:endParaRPr lang="en-US" b="1" dirty="0"/>
          </a:p>
          <a:p>
            <a:r>
              <a:rPr lang="en-US" dirty="0" smtClean="0"/>
              <a:t>Throughout the play, consider how love and marriage add to Shakespeare’s </a:t>
            </a:r>
            <a:r>
              <a:rPr lang="en-US" dirty="0" err="1" smtClean="0"/>
              <a:t>satirization</a:t>
            </a:r>
            <a:r>
              <a:rPr lang="en-US" dirty="0" smtClean="0"/>
              <a:t> of gender and class </a:t>
            </a:r>
            <a:endParaRPr lang="en-US" dirty="0"/>
          </a:p>
        </p:txBody>
      </p:sp>
    </p:spTree>
    <p:extLst>
      <p:ext uri="{BB962C8B-B14F-4D97-AF65-F5344CB8AC3E}">
        <p14:creationId xmlns:p14="http://schemas.microsoft.com/office/powerpoint/2010/main" val="4098733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p:cTn id="15"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p:cTn id="23"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491</Words>
  <Application>Microsoft Office PowerPoint</Application>
  <PresentationFormat>On-screen Show (4:3)</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William Shakespeare's Twelfth Night</vt:lpstr>
      <vt:lpstr>Warm-Up</vt:lpstr>
      <vt:lpstr>Stock Characters in a Shakespearean Comedy</vt:lpstr>
      <vt:lpstr>Historical Context—What do you know about The Bard? (2 mins)</vt:lpstr>
      <vt:lpstr>Twelfth Night, or What You Will</vt:lpstr>
      <vt:lpstr>Twelfth Night Themes</vt:lpstr>
      <vt:lpstr>Satire in Twelfth Night</vt:lpstr>
      <vt:lpstr>Satire in Twelfth Night, cont’d</vt:lpstr>
      <vt:lpstr>Question—What is Love?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Shakespeare's Twelfth Night</dc:title>
  <dc:creator>Gustav</dc:creator>
  <cp:lastModifiedBy>Gustav</cp:lastModifiedBy>
  <cp:revision>7</cp:revision>
  <dcterms:created xsi:type="dcterms:W3CDTF">2015-09-30T23:49:54Z</dcterms:created>
  <dcterms:modified xsi:type="dcterms:W3CDTF">2015-10-01T15:31:17Z</dcterms:modified>
</cp:coreProperties>
</file>