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59" r:id="rId5"/>
    <p:sldId id="264" r:id="rId6"/>
    <p:sldId id="265" r:id="rId7"/>
    <p:sldId id="266" r:id="rId8"/>
    <p:sldId id="262" r:id="rId9"/>
    <p:sldId id="260" r:id="rId10"/>
    <p:sldId id="263"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AED99-8E3A-43A4-B61C-091A6054AC2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168847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AED99-8E3A-43A4-B61C-091A6054AC2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399378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AED99-8E3A-43A4-B61C-091A6054AC2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231436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AED99-8E3A-43A4-B61C-091A6054AC2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138775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ED99-8E3A-43A4-B61C-091A6054AC2E}"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129723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AED99-8E3A-43A4-B61C-091A6054AC2E}"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271008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AED99-8E3A-43A4-B61C-091A6054AC2E}"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89320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AED99-8E3A-43A4-B61C-091A6054AC2E}"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309622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ED99-8E3A-43A4-B61C-091A6054AC2E}"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277029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ED99-8E3A-43A4-B61C-091A6054AC2E}"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25384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ED99-8E3A-43A4-B61C-091A6054AC2E}"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3CA02-9F51-4E68-8BD2-9C82ACF165D3}" type="slidenum">
              <a:rPr lang="en-US" smtClean="0"/>
              <a:t>‹#›</a:t>
            </a:fld>
            <a:endParaRPr lang="en-US"/>
          </a:p>
        </p:txBody>
      </p:sp>
    </p:spTree>
    <p:extLst>
      <p:ext uri="{BB962C8B-B14F-4D97-AF65-F5344CB8AC3E}">
        <p14:creationId xmlns:p14="http://schemas.microsoft.com/office/powerpoint/2010/main" val="124337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AED99-8E3A-43A4-B61C-091A6054AC2E}" type="datetimeFigureOut">
              <a:rPr lang="en-US" smtClean="0"/>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3CA02-9F51-4E68-8BD2-9C82ACF165D3}" type="slidenum">
              <a:rPr lang="en-US" smtClean="0"/>
              <a:t>‹#›</a:t>
            </a:fld>
            <a:endParaRPr lang="en-US"/>
          </a:p>
        </p:txBody>
      </p:sp>
    </p:spTree>
    <p:extLst>
      <p:ext uri="{BB962C8B-B14F-4D97-AF65-F5344CB8AC3E}">
        <p14:creationId xmlns:p14="http://schemas.microsoft.com/office/powerpoint/2010/main" val="3073198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late.com/blogs/browbeat/2015/01/07/charlie_hebdo_covers_religious_satire_cartoons_translated_and_explained.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Quick Review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a:t>"It's one of those universal American stories," said Ferguson after being informed of Weaver's choice to read the Cliffs Notes instead of the pocket-sized novel. "I look forward to skimming her essay on the importance of following your dreams and randomly assigning it a grade</a:t>
            </a:r>
            <a:r>
              <a:rPr lang="en-US" dirty="0" smtClean="0"/>
              <a:t>.”</a:t>
            </a:r>
          </a:p>
          <a:p>
            <a:r>
              <a:rPr lang="en-US" dirty="0"/>
              <a:t>Within an hour of completing the cliffs notes, Weaver was already telling friends and classmates that Steinbeck was her favorite author, as well as reciting select quotations from the "Important Quotations" section for their benefit.</a:t>
            </a:r>
          </a:p>
          <a:p>
            <a:endParaRPr lang="en-US" dirty="0"/>
          </a:p>
        </p:txBody>
      </p:sp>
    </p:spTree>
    <p:extLst>
      <p:ext uri="{BB962C8B-B14F-4D97-AF65-F5344CB8AC3E}">
        <p14:creationId xmlns:p14="http://schemas.microsoft.com/office/powerpoint/2010/main" val="10334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Moving </a:t>
            </a:r>
            <a:r>
              <a:rPr lang="en-US" b="1" u="sng" dirty="0" smtClean="0"/>
              <a:t>Forward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t>
            </a:r>
            <a:r>
              <a:rPr lang="en-US" dirty="0"/>
              <a:t>The vast majority of Muslims of course have nothing to do with the insanity of such attacks — except that they are disproportionately the victims of terrorism.”</a:t>
            </a:r>
          </a:p>
          <a:p>
            <a:pPr marL="0" indent="0">
              <a:buNone/>
            </a:pPr>
            <a:r>
              <a:rPr lang="en-US" dirty="0"/>
              <a:t>“So let’s avoid religious profiling. The average Christian had nothing to apologize for when Christian fanatics in the former Yugoslavia engaged in genocide against Muslims.”</a:t>
            </a:r>
          </a:p>
          <a:p>
            <a:pPr marL="0" indent="0">
              <a:buNone/>
            </a:pPr>
            <a:r>
              <a:rPr lang="en-US" dirty="0"/>
              <a:t>“Let’s also acknowledge that the most courageous, peace-loving people in the Middle East who are standing up to Muslim fanatics are themselves often devout Muslims.”</a:t>
            </a:r>
          </a:p>
          <a:p>
            <a:endParaRPr lang="en-US" dirty="0"/>
          </a:p>
        </p:txBody>
      </p:sp>
    </p:spTree>
    <p:extLst>
      <p:ext uri="{BB962C8B-B14F-4D97-AF65-F5344CB8AC3E}">
        <p14:creationId xmlns:p14="http://schemas.microsoft.com/office/powerpoint/2010/main" val="1689432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Discussion Points</a:t>
            </a:r>
            <a:endParaRPr lang="en-US" dirty="0"/>
          </a:p>
        </p:txBody>
      </p:sp>
      <p:sp>
        <p:nvSpPr>
          <p:cNvPr id="3" name="Content Placeholder 2"/>
          <p:cNvSpPr>
            <a:spLocks noGrp="1"/>
          </p:cNvSpPr>
          <p:nvPr>
            <p:ph idx="1"/>
          </p:nvPr>
        </p:nvSpPr>
        <p:spPr/>
        <p:txBody>
          <a:bodyPr/>
          <a:lstStyle/>
          <a:p>
            <a:pPr marL="0" indent="0">
              <a:buNone/>
            </a:pPr>
            <a:r>
              <a:rPr lang="en-US" dirty="0" smtClean="0"/>
              <a:t>Should </a:t>
            </a:r>
            <a:r>
              <a:rPr lang="en-US" dirty="0"/>
              <a:t>there be limits to satire</a:t>
            </a:r>
            <a:r>
              <a:rPr lang="en-US" dirty="0" smtClean="0"/>
              <a:t>?</a:t>
            </a:r>
          </a:p>
          <a:p>
            <a:pPr marL="0" indent="0">
              <a:buNone/>
            </a:pPr>
            <a:r>
              <a:rPr lang="en-US" dirty="0" smtClean="0"/>
              <a:t>When does satire fail?</a:t>
            </a:r>
            <a:endParaRPr lang="en-US" dirty="0"/>
          </a:p>
          <a:p>
            <a:endParaRPr lang="en-US" dirty="0"/>
          </a:p>
        </p:txBody>
      </p:sp>
    </p:spTree>
    <p:extLst>
      <p:ext uri="{BB962C8B-B14F-4D97-AF65-F5344CB8AC3E}">
        <p14:creationId xmlns:p14="http://schemas.microsoft.com/office/powerpoint/2010/main" val="17363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629400"/>
          </a:xfrm>
        </p:spPr>
        <p:txBody>
          <a:bodyPr>
            <a:normAutofit fontScale="40000" lnSpcReduction="20000"/>
          </a:bodyPr>
          <a:lstStyle/>
          <a:p>
            <a:pPr marL="0" indent="0">
              <a:buNone/>
            </a:pPr>
            <a:r>
              <a:rPr lang="en-US" sz="4500" dirty="0"/>
              <a:t>Hingham, MA – Local high school English teacher Zachary Raymond is leading the environmental campaign in class by drastically reducing paper usage and encouraging students to recycle and compost uneaten </a:t>
            </a:r>
            <a:r>
              <a:rPr lang="en-US" sz="4500" dirty="0" smtClean="0"/>
              <a:t>fruits </a:t>
            </a:r>
            <a:r>
              <a:rPr lang="en-US" sz="4500" dirty="0"/>
              <a:t>and veggies.</a:t>
            </a:r>
          </a:p>
          <a:p>
            <a:pPr marL="0" indent="0">
              <a:buNone/>
            </a:pPr>
            <a:endParaRPr lang="en-US" sz="4500" dirty="0" smtClean="0"/>
          </a:p>
          <a:p>
            <a:pPr marL="0" indent="0">
              <a:buNone/>
            </a:pPr>
            <a:r>
              <a:rPr lang="en-US" sz="4500" dirty="0" smtClean="0"/>
              <a:t>Raymond</a:t>
            </a:r>
            <a:r>
              <a:rPr lang="en-US" sz="4500" dirty="0"/>
              <a:t>, who conducted the interview through his car window, commended: “it’s really the least I can do for the environment, especially considering the complete incompetence of the school’s student-led green team,” who were advocating for an important global warming bill in Washington D.C., and </a:t>
            </a:r>
            <a:r>
              <a:rPr lang="en-US" sz="4500" dirty="0" smtClean="0"/>
              <a:t>unavailable </a:t>
            </a:r>
            <a:r>
              <a:rPr lang="en-US" sz="4500" dirty="0"/>
              <a:t>for comment.</a:t>
            </a:r>
          </a:p>
          <a:p>
            <a:pPr marL="0" indent="0">
              <a:buNone/>
            </a:pPr>
            <a:endParaRPr lang="en-US" sz="4500" dirty="0" smtClean="0"/>
          </a:p>
          <a:p>
            <a:pPr marL="0" indent="0">
              <a:buNone/>
            </a:pPr>
            <a:r>
              <a:rPr lang="en-US" sz="4500" dirty="0" smtClean="0"/>
              <a:t>One </a:t>
            </a:r>
            <a:r>
              <a:rPr lang="en-US" sz="4500" dirty="0"/>
              <a:t>of Zach’s newest campaigns involves electronically posting homework on the web rather than printing it out on wasteful copy paper.  Commenting on this remarkable innovation, Raymond explained “By not having to print out papers, I’ve saved 100s of acres of forest land.”</a:t>
            </a:r>
          </a:p>
          <a:p>
            <a:pPr marL="0" indent="0">
              <a:buNone/>
            </a:pPr>
            <a:endParaRPr lang="en-US" sz="4500" dirty="0" smtClean="0"/>
          </a:p>
          <a:p>
            <a:pPr marL="0" indent="0">
              <a:buNone/>
            </a:pPr>
            <a:r>
              <a:rPr lang="en-US" sz="4500" dirty="0" smtClean="0"/>
              <a:t>When </a:t>
            </a:r>
            <a:r>
              <a:rPr lang="en-US" sz="4500" dirty="0"/>
              <a:t>asked if he would care to come inside for a drink, Raymond graciously accepted, leaving his car running so as not to let it get cold.  He apologized for his overflowing satchel of student homework, adding that he needed to catch up on grading the homework, which students are required to print.  </a:t>
            </a:r>
            <a:endParaRPr lang="en-US" sz="4500" dirty="0" smtClean="0"/>
          </a:p>
          <a:p>
            <a:pPr marL="0" indent="0">
              <a:buNone/>
            </a:pPr>
            <a:r>
              <a:rPr lang="en-US" sz="4500" dirty="0"/>
              <a:t> </a:t>
            </a:r>
          </a:p>
          <a:p>
            <a:pPr marL="0" indent="0">
              <a:buNone/>
            </a:pPr>
            <a:r>
              <a:rPr lang="en-US" sz="4500" dirty="0"/>
              <a:t>“It’s one of those universal American stories,” said Ferguson after being informed of Weaver’s choice to read the Cliffs Notes instead of the pocket-sized novel. “I look forward to skimming her essay on the importance of following your dreams and randomly assigning it a grade.”</a:t>
            </a:r>
          </a:p>
          <a:p>
            <a:pPr marL="0" indent="0">
              <a:buNone/>
            </a:pPr>
            <a:r>
              <a:rPr lang="en-US" sz="4500" dirty="0"/>
              <a:t> </a:t>
            </a:r>
          </a:p>
          <a:p>
            <a:pPr marL="0" indent="0">
              <a:buNone/>
            </a:pPr>
            <a:r>
              <a:rPr lang="en-US" sz="4500" dirty="0"/>
              <a:t>Within an hour of completing the cliffs notes, Weaver was already telling friends and classmates that Steinbeck was her favorite author as well as reciting select quotations from the “Important Quotations” section for their benefit.</a:t>
            </a:r>
          </a:p>
          <a:p>
            <a:endParaRPr lang="en-US" dirty="0"/>
          </a:p>
        </p:txBody>
      </p:sp>
    </p:spTree>
    <p:extLst>
      <p:ext uri="{BB962C8B-B14F-4D97-AF65-F5344CB8AC3E}">
        <p14:creationId xmlns:p14="http://schemas.microsoft.com/office/powerpoint/2010/main" val="424291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304800"/>
            <a:ext cx="4295550" cy="6261958"/>
          </a:xfrm>
        </p:spPr>
      </p:pic>
    </p:spTree>
    <p:extLst>
      <p:ext uri="{BB962C8B-B14F-4D97-AF65-F5344CB8AC3E}">
        <p14:creationId xmlns:p14="http://schemas.microsoft.com/office/powerpoint/2010/main" val="2807955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of Satire?</a:t>
            </a:r>
            <a:endParaRPr lang="en-US" dirty="0"/>
          </a:p>
        </p:txBody>
      </p:sp>
      <p:sp>
        <p:nvSpPr>
          <p:cNvPr id="3" name="Content Placeholder 2"/>
          <p:cNvSpPr>
            <a:spLocks noGrp="1"/>
          </p:cNvSpPr>
          <p:nvPr>
            <p:ph idx="1"/>
          </p:nvPr>
        </p:nvSpPr>
        <p:spPr/>
        <p:txBody>
          <a:bodyPr>
            <a:normAutofit/>
          </a:bodyPr>
          <a:lstStyle/>
          <a:p>
            <a:r>
              <a:rPr lang="en-US" dirty="0"/>
              <a:t>Do you think </a:t>
            </a:r>
            <a:r>
              <a:rPr lang="en-US" i="1" dirty="0"/>
              <a:t>Charlie </a:t>
            </a:r>
            <a:r>
              <a:rPr lang="en-US" i="1" dirty="0" err="1"/>
              <a:t>Hebdo</a:t>
            </a:r>
            <a:r>
              <a:rPr lang="en-US" dirty="0"/>
              <a:t>, the French satirical newspaper, should have published caricatures of the Prophet Muhammad and other controversial sketches? </a:t>
            </a:r>
          </a:p>
        </p:txBody>
      </p:sp>
    </p:spTree>
    <p:extLst>
      <p:ext uri="{BB962C8B-B14F-4D97-AF65-F5344CB8AC3E}">
        <p14:creationId xmlns:p14="http://schemas.microsoft.com/office/powerpoint/2010/main" val="111878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85800"/>
            <a:ext cx="8719402" cy="5059363"/>
          </a:xfrm>
        </p:spPr>
      </p:pic>
    </p:spTree>
    <p:extLst>
      <p:ext uri="{BB962C8B-B14F-4D97-AF65-F5344CB8AC3E}">
        <p14:creationId xmlns:p14="http://schemas.microsoft.com/office/powerpoint/2010/main" val="311260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457200"/>
            <a:ext cx="8465256" cy="5287963"/>
          </a:xfrm>
        </p:spPr>
      </p:pic>
    </p:spTree>
    <p:extLst>
      <p:ext uri="{BB962C8B-B14F-4D97-AF65-F5344CB8AC3E}">
        <p14:creationId xmlns:p14="http://schemas.microsoft.com/office/powerpoint/2010/main" val="394589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14400"/>
            <a:ext cx="8326642" cy="4687094"/>
          </a:xfrm>
        </p:spPr>
      </p:pic>
    </p:spTree>
    <p:extLst>
      <p:ext uri="{BB962C8B-B14F-4D97-AF65-F5344CB8AC3E}">
        <p14:creationId xmlns:p14="http://schemas.microsoft.com/office/powerpoint/2010/main" val="405223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marL="0" indent="0" algn="ctr">
              <a:buNone/>
            </a:pPr>
            <a:r>
              <a:rPr lang="en-US" b="1" u="sng" dirty="0" smtClean="0"/>
              <a:t>One Perspective</a:t>
            </a:r>
          </a:p>
          <a:p>
            <a:r>
              <a:rPr lang="en-US" dirty="0" smtClean="0"/>
              <a:t>But </a:t>
            </a:r>
            <a:r>
              <a:rPr lang="en-US" dirty="0"/>
              <a:t>their </a:t>
            </a:r>
            <a:r>
              <a:rPr lang="en-US" dirty="0">
                <a:hlinkClick r:id="rId2"/>
              </a:rPr>
              <a:t>work featuring Mohammed</a:t>
            </a:r>
            <a:r>
              <a:rPr lang="en-US" dirty="0"/>
              <a:t> could be sophomoric and racist. Not all of it; a cover image of the prophet about to be beheaded by a witless ISIS thug was trenchant commentary on how little Islamic radicalism has to do with the religion itself. But often, the cartoonists simply rendered Islam’s founder as a hook-nosed wretch straight out of Edward Said’s nightmares, seemingly for no purpose beyond antagonizing Muslims who, rightly or wrongly, believe that depicting Mohammed at all is blasphemous.</a:t>
            </a:r>
          </a:p>
          <a:p>
            <a:r>
              <a:rPr lang="en-US" dirty="0"/>
              <a:t>So </a:t>
            </a:r>
            <a:r>
              <a:rPr lang="en-US" i="1" dirty="0"/>
              <a:t>Charlie </a:t>
            </a:r>
            <a:r>
              <a:rPr lang="en-US" i="1" dirty="0" err="1"/>
              <a:t>Hebdo</a:t>
            </a:r>
            <a:r>
              <a:rPr lang="en-US" dirty="0" err="1"/>
              <a:t>’s</a:t>
            </a:r>
            <a:r>
              <a:rPr lang="en-US" dirty="0"/>
              <a:t> work was both courageous and often vile. We should be able to keep both of these realities in our minds at once, but it seems like we can’t.</a:t>
            </a:r>
          </a:p>
          <a:p>
            <a:r>
              <a:rPr lang="en-US" dirty="0"/>
              <a:t>Free speech allows us to say hateful, idiotic things without being punished by the government. But embracing that right means that we need to acknowledge when work is hateful or idiotic, and can’t be defended on its own terms. </a:t>
            </a:r>
          </a:p>
          <a:p>
            <a:r>
              <a:rPr lang="en-US" dirty="0"/>
              <a:t>We have to point out when an “edgy” cartoon is just a crappy </a:t>
            </a:r>
            <a:r>
              <a:rPr lang="en-US" dirty="0" err="1"/>
              <a:t>Islamophobic</a:t>
            </a:r>
            <a:r>
              <a:rPr lang="en-US" dirty="0"/>
              <a:t> jab. </a:t>
            </a:r>
          </a:p>
          <a:p>
            <a:endParaRPr lang="en-US" dirty="0"/>
          </a:p>
        </p:txBody>
      </p:sp>
    </p:spTree>
    <p:extLst>
      <p:ext uri="{BB962C8B-B14F-4D97-AF65-F5344CB8AC3E}">
        <p14:creationId xmlns:p14="http://schemas.microsoft.com/office/powerpoint/2010/main" val="320976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55000" lnSpcReduction="20000"/>
          </a:bodyPr>
          <a:lstStyle/>
          <a:p>
            <a:pPr marL="0" indent="0" algn="ctr">
              <a:buNone/>
            </a:pPr>
            <a:r>
              <a:rPr lang="en-US" b="1" u="sng" dirty="0" smtClean="0"/>
              <a:t>Another Perspective</a:t>
            </a:r>
          </a:p>
          <a:p>
            <a:r>
              <a:rPr lang="en-US" dirty="0" smtClean="0"/>
              <a:t>Witch </a:t>
            </a:r>
            <a:r>
              <a:rPr lang="en-US" dirty="0"/>
              <a:t>burnings, heresy trials, and the untiring work of the Inquisition shaped Europe, and these ideas extended into American history and took on American modes, from the breaking of slaves to the censuring of critics of Operation Iraqi Freedom</a:t>
            </a:r>
            <a:r>
              <a:rPr lang="en-US" dirty="0" smtClean="0"/>
              <a:t>.</a:t>
            </a:r>
          </a:p>
          <a:p>
            <a:r>
              <a:rPr lang="en-US" dirty="0"/>
              <a:t>It is not always easy to see the difference between a certain witty dissent from religion and a bullyingly racist agenda, but it is necessary to try. Even Voltaire, a hero to many who extol free speech, got it wrong. His sparkling and courageous anti-clericalism can be a joy to read, but he was also a committed anti-Semite, whose criticisms of Judaism were accompanied by calumnies about the innate character of Jews</a:t>
            </a:r>
            <a:r>
              <a:rPr lang="en-US" dirty="0" smtClean="0"/>
              <a:t>.</a:t>
            </a:r>
          </a:p>
          <a:p>
            <a:r>
              <a:rPr lang="en-US" dirty="0"/>
              <a:t>But it is possible to defend the right to obscene and racist speech without promoting or sponsoring the content of that speech. It is possible to approve of sacrilege without endorsing racism. And it is possible to consider </a:t>
            </a:r>
            <a:r>
              <a:rPr lang="en-US" dirty="0" err="1"/>
              <a:t>Islamophobia</a:t>
            </a:r>
            <a:r>
              <a:rPr lang="en-US" dirty="0"/>
              <a:t> immoral without wishing it illegal. Moments of grief neither rob us of our complexity nor absolve us of the responsibility of making </a:t>
            </a:r>
            <a:r>
              <a:rPr lang="en-US" dirty="0" smtClean="0"/>
              <a:t>distinctions</a:t>
            </a:r>
          </a:p>
          <a:p>
            <a:r>
              <a:rPr lang="en-US" dirty="0"/>
              <a:t>The only person in prison for the C.I.A.’s abominable torture regime is John </a:t>
            </a:r>
            <a:r>
              <a:rPr lang="en-US" dirty="0" err="1"/>
              <a:t>Kiriakou</a:t>
            </a:r>
            <a:r>
              <a:rPr lang="en-US" dirty="0"/>
              <a:t>, the whistle-blower. Edward Snowden is a hunted man for divulging information about mass surveillance. Chelsea Manning is serving a thirty-five-year sentence for her role in WikiLeaks. They, too, are blasphemers, but they have not been universally valorized, as have the cartoonists of </a:t>
            </a:r>
            <a:r>
              <a:rPr lang="en-US" i="1" dirty="0"/>
              <a:t>Charlie </a:t>
            </a:r>
            <a:r>
              <a:rPr lang="en-US" i="1" dirty="0" err="1"/>
              <a:t>Hebdo</a:t>
            </a:r>
            <a:r>
              <a:rPr lang="en-US" dirty="0" smtClean="0"/>
              <a:t>.</a:t>
            </a:r>
          </a:p>
          <a:p>
            <a:r>
              <a:rPr lang="en-US" dirty="0"/>
              <a:t>http://www.newyorker.com/culture/cultural-comment/unmournable-bodies</a:t>
            </a:r>
          </a:p>
        </p:txBody>
      </p:sp>
    </p:spTree>
    <p:extLst>
      <p:ext uri="{BB962C8B-B14F-4D97-AF65-F5344CB8AC3E}">
        <p14:creationId xmlns:p14="http://schemas.microsoft.com/office/powerpoint/2010/main" val="3337965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869</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 Quick Review</vt:lpstr>
      <vt:lpstr>PowerPoint Presentation</vt:lpstr>
      <vt:lpstr>PowerPoint Presentation</vt:lpstr>
      <vt:lpstr>Limits of Satire?</vt:lpstr>
      <vt:lpstr>PowerPoint Presentation</vt:lpstr>
      <vt:lpstr>PowerPoint Presentation</vt:lpstr>
      <vt:lpstr>PowerPoint Presentation</vt:lpstr>
      <vt:lpstr>PowerPoint Presentation</vt:lpstr>
      <vt:lpstr>PowerPoint Presentation</vt:lpstr>
      <vt:lpstr>Moving Forward</vt:lpstr>
      <vt:lpstr>Final Discussion Points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Quick Review</dc:title>
  <dc:creator>AutoBVT</dc:creator>
  <cp:lastModifiedBy>AutoBVT</cp:lastModifiedBy>
  <cp:revision>7</cp:revision>
  <dcterms:created xsi:type="dcterms:W3CDTF">2015-02-04T12:09:44Z</dcterms:created>
  <dcterms:modified xsi:type="dcterms:W3CDTF">2015-02-05T16:41:59Z</dcterms:modified>
</cp:coreProperties>
</file>